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Vollkorn"/>
      <p:regular r:id="rId28"/>
      <p:bold r:id="rId29"/>
      <p:italic r:id="rId30"/>
      <p:boldItalic r:id="rId31"/>
    </p:embeddedFont>
    <p:embeddedFont>
      <p:font typeface="Special Elit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Vollkor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ollkor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Vollkorn-boldItalic.fntdata"/><Relationship Id="rId30" Type="http://schemas.openxmlformats.org/officeDocument/2006/relationships/font" Target="fonts/Vollkorn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ecialElit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5f9cf8e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5f9cf8e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5f9cf8e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5f9cf8e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45f9cf8e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45f9cf8e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5f9cf8e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5f9cf8e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5f9cf8e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45f9cf8e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05b127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05b127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05b127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505b127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05b127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05b127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05b1277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05b127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05b127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05b127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45f9cf8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45f9cf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05b1277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05b1277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45f9cf8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45f9cf8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05b12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05b12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5f9cf8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5f9cf8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18, 2020 - Date this presentation was written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45f9cf8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45f9cf8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45f9cf8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45f9cf8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45f9cf8e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45f9cf8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5f9cf8e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5f9cf8e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5f9cf8e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5f9cf8e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45f9cf8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45f9cf8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dc.gov/flu/weekly/usmap.htm" TargetMode="External"/><Relationship Id="rId10" Type="http://schemas.openxmlformats.org/officeDocument/2006/relationships/hyperlink" Target="https://www.cdc.gov/flu/weekly/usmap.htm" TargetMode="External"/><Relationship Id="rId13" Type="http://schemas.openxmlformats.org/officeDocument/2006/relationships/image" Target="../media/image37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dc.gov/flu/weekly/usmap.htm" TargetMode="External"/><Relationship Id="rId4" Type="http://schemas.openxmlformats.org/officeDocument/2006/relationships/hyperlink" Target="https://www.cdc.gov/flu/weekly/usmap.htm" TargetMode="External"/><Relationship Id="rId9" Type="http://schemas.openxmlformats.org/officeDocument/2006/relationships/hyperlink" Target="https://www.cdc.gov/flu/weekly/usmap.htm" TargetMode="External"/><Relationship Id="rId14" Type="http://schemas.openxmlformats.org/officeDocument/2006/relationships/image" Target="../media/image1.png"/><Relationship Id="rId5" Type="http://schemas.openxmlformats.org/officeDocument/2006/relationships/hyperlink" Target="https://www.cdc.gov/flu/weekly/usmap.htm" TargetMode="External"/><Relationship Id="rId6" Type="http://schemas.openxmlformats.org/officeDocument/2006/relationships/hyperlink" Target="https://www.cdc.gov/flu/weekly/usmap.htm" TargetMode="External"/><Relationship Id="rId7" Type="http://schemas.openxmlformats.org/officeDocument/2006/relationships/hyperlink" Target="https://www.cdc.gov/flu/weekly/usmap.htm" TargetMode="External"/><Relationship Id="rId8" Type="http://schemas.openxmlformats.org/officeDocument/2006/relationships/hyperlink" Target="https://www.cdc.gov/flu/weekly/usmap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5400"/>
            <a:ext cx="8520600" cy="44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Special Elite"/>
                <a:ea typeface="Special Elite"/>
                <a:cs typeface="Special Elite"/>
                <a:sym typeface="Special Elite"/>
              </a:rPr>
              <a:t>Mathematical Modeling of Disease - COVID19</a:t>
            </a:r>
            <a:endParaRPr sz="72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485250"/>
            <a:ext cx="85206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Presented by Theo N.</a:t>
            </a:r>
            <a:endParaRPr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321" y="2797175"/>
            <a:ext cx="2645680" cy="23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125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COVID-19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25" y="0"/>
            <a:ext cx="842771" cy="7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5746"/>
            <a:ext cx="9143998" cy="237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8672" l="0" r="0" t="26560"/>
          <a:stretch/>
        </p:blipFill>
        <p:spPr>
          <a:xfrm>
            <a:off x="0" y="3117225"/>
            <a:ext cx="9143998" cy="202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SIRS Mathematics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25" y="0"/>
            <a:ext cx="842771" cy="7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50" y="977525"/>
            <a:ext cx="27051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3694500" y="1191825"/>
            <a:ext cx="5350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Vollkorn"/>
                <a:ea typeface="Vollkorn"/>
                <a:cs typeface="Vollkorn"/>
                <a:sym typeface="Vollkorn"/>
              </a:rPr>
              <a:t>β = contact rate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Vollkorn"/>
                <a:ea typeface="Vollkorn"/>
                <a:cs typeface="Vollkorn"/>
                <a:sym typeface="Vollkorn"/>
              </a:rPr>
              <a:t>𝛾 = “recovery” rate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0" y="3604875"/>
            <a:ext cx="9144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Vollkorn"/>
                <a:ea typeface="Vollkorn"/>
                <a:cs typeface="Vollkorn"/>
                <a:sym typeface="Vollkorn"/>
              </a:rPr>
              <a:t>S ⇾ I ⇾ R</a:t>
            </a:r>
            <a:endParaRPr sz="100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SIR’s Animation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25" y="0"/>
            <a:ext cx="842771" cy="7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863" y="702100"/>
            <a:ext cx="5628276" cy="4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Allocation of Resources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010" y="0"/>
            <a:ext cx="760989" cy="6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3425"/>
            <a:ext cx="4933198" cy="29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2175" y="2932528"/>
            <a:ext cx="5171823" cy="2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6">
            <a:alphaModFix/>
          </a:blip>
          <a:srcRect b="2594" l="0" r="0" t="2385"/>
          <a:stretch/>
        </p:blipFill>
        <p:spPr>
          <a:xfrm>
            <a:off x="4933200" y="684850"/>
            <a:ext cx="4210799" cy="2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7">
            <a:alphaModFix/>
          </a:blip>
          <a:srcRect b="5082" l="0" r="0" t="31304"/>
          <a:stretch/>
        </p:blipFill>
        <p:spPr>
          <a:xfrm>
            <a:off x="0" y="3457786"/>
            <a:ext cx="3972175" cy="1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New Canaan 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500" y="905150"/>
            <a:ext cx="6778498" cy="40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0" y="4252250"/>
            <a:ext cx="842771" cy="7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type="ctrTitle"/>
          </p:nvPr>
        </p:nvSpPr>
        <p:spPr>
          <a:xfrm>
            <a:off x="0" y="905150"/>
            <a:ext cx="2365500" cy="4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ollkorn"/>
                <a:ea typeface="Vollkorn"/>
                <a:cs typeface="Vollkorn"/>
                <a:sym typeface="Vollkorn"/>
              </a:rPr>
              <a:t>CT State Gov. Report: March 11th - April 18th, 2020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New Canaan 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60" y="745800"/>
            <a:ext cx="4319041" cy="43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72952" l="0" r="0" t="0"/>
          <a:stretch/>
        </p:blipFill>
        <p:spPr>
          <a:xfrm>
            <a:off x="0" y="4859850"/>
            <a:ext cx="4831623" cy="2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35275"/>
            <a:ext cx="4831626" cy="36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850" y="735275"/>
            <a:ext cx="842771" cy="7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7">
            <a:alphaModFix/>
          </a:blip>
          <a:srcRect b="78316" l="1567" r="1673" t="0"/>
          <a:stretch/>
        </p:blipFill>
        <p:spPr>
          <a:xfrm>
            <a:off x="0" y="4408250"/>
            <a:ext cx="4831625" cy="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1183300" cy="104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00" y="2567138"/>
            <a:ext cx="6777400" cy="25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300" y="-4612"/>
            <a:ext cx="6777393" cy="25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7218275" y="4292450"/>
            <a:ext cx="178500" cy="36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6907675" y="3875975"/>
            <a:ext cx="8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Vollkorn"/>
                <a:ea typeface="Vollkorn"/>
                <a:cs typeface="Vollkorn"/>
                <a:sym typeface="Vollkorn"/>
              </a:rPr>
              <a:t>Today</a:t>
            </a:r>
            <a:endParaRPr sz="1800">
              <a:solidFill>
                <a:srgbClr val="FF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9325" y="859475"/>
            <a:ext cx="1042123" cy="9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type="ctrTitle"/>
          </p:nvPr>
        </p:nvSpPr>
        <p:spPr>
          <a:xfrm>
            <a:off x="0" y="0"/>
            <a:ext cx="91440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New Canaan 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ollkorn"/>
                <a:ea typeface="Vollkorn"/>
                <a:cs typeface="Vollkorn"/>
                <a:sym typeface="Vollkorn"/>
              </a:rPr>
              <a:t>Apr. 25th Update</a:t>
            </a:r>
            <a:endParaRPr sz="20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650" y="1050875"/>
            <a:ext cx="6700679" cy="40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6464600" y="1806675"/>
            <a:ext cx="852900" cy="765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6464600" y="2633100"/>
            <a:ext cx="998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Vollkorn"/>
                <a:ea typeface="Vollkorn"/>
                <a:cs typeface="Vollkorn"/>
                <a:sym typeface="Vollkorn"/>
              </a:rPr>
              <a:t>Batches of tests</a:t>
            </a:r>
            <a:endParaRPr sz="1800">
              <a:solidFill>
                <a:srgbClr val="FF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00" y="675999"/>
            <a:ext cx="2215984" cy="19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type="ctrTitle"/>
          </p:nvPr>
        </p:nvSpPr>
        <p:spPr>
          <a:xfrm>
            <a:off x="0" y="0"/>
            <a:ext cx="91440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New Canaan 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ollkorn"/>
                <a:ea typeface="Vollkorn"/>
                <a:cs typeface="Vollkorn"/>
                <a:sym typeface="Vollkorn"/>
              </a:rPr>
              <a:t>Apr. 25th Update</a:t>
            </a:r>
            <a:endParaRPr sz="20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075" y="2974200"/>
            <a:ext cx="5594925" cy="21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0" y="1013175"/>
            <a:ext cx="5453074" cy="20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ctrTitle"/>
          </p:nvPr>
        </p:nvSpPr>
        <p:spPr>
          <a:xfrm>
            <a:off x="0" y="0"/>
            <a:ext cx="91440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New Canaan 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ollkorn"/>
                <a:ea typeface="Vollkorn"/>
                <a:cs typeface="Vollkorn"/>
                <a:sym typeface="Vollkorn"/>
              </a:rPr>
              <a:t>Apr. 25th Update</a:t>
            </a:r>
            <a:endParaRPr sz="20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247775"/>
            <a:ext cx="6953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type="ctrTitle"/>
          </p:nvPr>
        </p:nvSpPr>
        <p:spPr>
          <a:xfrm>
            <a:off x="0" y="4119100"/>
            <a:ext cx="91440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Similar Projections as Before!</a:t>
            </a:r>
            <a:endParaRPr sz="54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000" y="586325"/>
            <a:ext cx="1177325" cy="10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95400"/>
            <a:ext cx="85206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Special Elite"/>
                <a:ea typeface="Special Elite"/>
                <a:cs typeface="Special Elite"/>
                <a:sym typeface="Special Elite"/>
              </a:rPr>
              <a:t>Assumptions</a:t>
            </a:r>
            <a:endParaRPr sz="72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321" y="2797175"/>
            <a:ext cx="2645680" cy="23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25" y="1376625"/>
            <a:ext cx="5615551" cy="35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406" y="1244275"/>
            <a:ext cx="1158024" cy="15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-515123">
            <a:off x="7165970" y="1531812"/>
            <a:ext cx="731497" cy="6247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6681" y="829750"/>
            <a:ext cx="1158024" cy="15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ctrTitle"/>
          </p:nvPr>
        </p:nvSpPr>
        <p:spPr>
          <a:xfrm>
            <a:off x="0" y="0"/>
            <a:ext cx="91440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Coronavirus Modeling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ollkorn"/>
                <a:ea typeface="Vollkorn"/>
                <a:cs typeface="Vollkorn"/>
                <a:sym typeface="Vollkorn"/>
              </a:rPr>
              <a:t>Apr. 25th Update</a:t>
            </a:r>
            <a:endParaRPr sz="20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50" y="1059800"/>
            <a:ext cx="7515103" cy="38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00"/>
            <a:ext cx="1162577" cy="102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ctrTitle"/>
          </p:nvPr>
        </p:nvSpPr>
        <p:spPr>
          <a:xfrm>
            <a:off x="0" y="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Epidemics Modeling - Data Science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3462200"/>
            <a:ext cx="1816922" cy="160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4">
            <a:alphaModFix/>
          </a:blip>
          <a:srcRect b="0" l="4461" r="0" t="16093"/>
          <a:stretch/>
        </p:blipFill>
        <p:spPr>
          <a:xfrm>
            <a:off x="0" y="853125"/>
            <a:ext cx="6502524" cy="25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5">
            <a:alphaModFix/>
          </a:blip>
          <a:srcRect b="0" l="0" r="0" t="16902"/>
          <a:stretch/>
        </p:blipFill>
        <p:spPr>
          <a:xfrm>
            <a:off x="3027025" y="3101225"/>
            <a:ext cx="6116972" cy="204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ctrTitle"/>
          </p:nvPr>
        </p:nvSpPr>
        <p:spPr>
          <a:xfrm>
            <a:off x="0" y="-79350"/>
            <a:ext cx="914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Sources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/>
        <p:spPr>
          <a:xfrm>
            <a:off x="173850" y="577000"/>
            <a:ext cx="8796308" cy="4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95400"/>
            <a:ext cx="85206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Special Elite"/>
                <a:ea typeface="Special Elite"/>
                <a:cs typeface="Special Elite"/>
                <a:sym typeface="Special Elite"/>
              </a:rPr>
              <a:t>Knowledge</a:t>
            </a:r>
            <a:endParaRPr sz="72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321" y="2797175"/>
            <a:ext cx="2645680" cy="23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75" y="1207800"/>
            <a:ext cx="5447500" cy="12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955000" y="1240675"/>
            <a:ext cx="2695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Jan. 29, 2020</a:t>
            </a:r>
            <a:endParaRPr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006250" y="1207800"/>
            <a:ext cx="2916900" cy="13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Vollkorn"/>
                <a:ea typeface="Vollkorn"/>
                <a:cs typeface="Vollkorn"/>
                <a:sym typeface="Vollkorn"/>
              </a:rPr>
              <a:t>April 18, 2020</a:t>
            </a:r>
            <a:endParaRPr b="1" sz="36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12" y="2571750"/>
            <a:ext cx="5471624" cy="9788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1955000" y="2418950"/>
            <a:ext cx="2695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Mar</a:t>
            </a:r>
            <a:r>
              <a:rPr lang="en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. 4, 2020</a:t>
            </a:r>
            <a:endParaRPr sz="24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00" y="3736900"/>
            <a:ext cx="5471626" cy="12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955000" y="4341000"/>
            <a:ext cx="2859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Apr</a:t>
            </a:r>
            <a:r>
              <a:rPr lang="en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. 17, 2020 - NPR</a:t>
            </a:r>
            <a:endParaRPr sz="24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8285125" y="0"/>
            <a:ext cx="8589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2"/>
                </a:solidFill>
                <a:latin typeface="Special Elite"/>
                <a:ea typeface="Special Elite"/>
                <a:cs typeface="Special Elite"/>
                <a:sym typeface="Special Elit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</a:t>
            </a:r>
            <a:endParaRPr sz="3600">
              <a:solidFill>
                <a:schemeClr val="accent2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12">
            <a:alphaModFix/>
          </a:blip>
          <a:srcRect b="57914" l="0" r="0" t="0"/>
          <a:stretch/>
        </p:blipFill>
        <p:spPr>
          <a:xfrm>
            <a:off x="0" y="-5000"/>
            <a:ext cx="78799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2921" y="2797175"/>
            <a:ext cx="2645680" cy="23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57525" y="4499250"/>
            <a:ext cx="1110075" cy="6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8462900" y="0"/>
            <a:ext cx="6318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I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F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L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U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E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Z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A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878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576" y="0"/>
            <a:ext cx="709548" cy="62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0" y="4814825"/>
            <a:ext cx="8287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https://journals.plos.org/ploscompbiol/article?id=10.1371/journal.pcbi.1007096</a:t>
            </a:r>
            <a:endParaRPr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7953500" y="0"/>
            <a:ext cx="6318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I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F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L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U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E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N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Z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pecial Elite"/>
                <a:ea typeface="Special Elite"/>
                <a:cs typeface="Special Elite"/>
                <a:sym typeface="Special Elite"/>
              </a:rPr>
              <a:t>A</a:t>
            </a:r>
            <a:endParaRPr sz="3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39456" l="0" r="0" t="0"/>
          <a:stretch/>
        </p:blipFill>
        <p:spPr>
          <a:xfrm>
            <a:off x="0" y="0"/>
            <a:ext cx="72200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375" y="4142020"/>
            <a:ext cx="1131673" cy="100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97500" y="-57500"/>
            <a:ext cx="6694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https://journals.plos.org/ploscompbiol/article?id=10.1371/journal.pcbi.1007096</a:t>
            </a:r>
            <a:endParaRPr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8002775" y="0"/>
            <a:ext cx="6318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Special Elite"/>
                <a:ea typeface="Special Elite"/>
                <a:cs typeface="Special Elite"/>
                <a:sym typeface="Special Elite"/>
              </a:rPr>
              <a:t>Measles</a:t>
            </a:r>
            <a:endParaRPr sz="4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51" y="2"/>
            <a:ext cx="1657525" cy="14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52038" l="0" r="39246" t="0"/>
          <a:stretch/>
        </p:blipFill>
        <p:spPr>
          <a:xfrm>
            <a:off x="0" y="1466825"/>
            <a:ext cx="3735814" cy="3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38608" t="50939"/>
          <a:stretch/>
        </p:blipFill>
        <p:spPr>
          <a:xfrm>
            <a:off x="3735825" y="1466825"/>
            <a:ext cx="3690658" cy="3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88280" l="63445" r="21105" t="6288"/>
          <a:stretch/>
        </p:blipFill>
        <p:spPr>
          <a:xfrm>
            <a:off x="-2" y="0"/>
            <a:ext cx="3317487" cy="14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80379" l="63131" r="21419" t="11473"/>
          <a:stretch/>
        </p:blipFill>
        <p:spPr>
          <a:xfrm>
            <a:off x="3317474" y="0"/>
            <a:ext cx="2211527" cy="14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768950" y="4609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ollkorn"/>
                <a:ea typeface="Vollkorn"/>
                <a:cs typeface="Vollkorn"/>
                <a:sym typeface="Vollkorn"/>
              </a:rPr>
              <a:t>https://jamanetwork.com/journals/jamanetworkopen/fullarticle/2748595</a:t>
            </a:r>
            <a:endParaRPr sz="12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8002775" y="0"/>
            <a:ext cx="6318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Special Elite"/>
                <a:ea typeface="Special Elite"/>
                <a:cs typeface="Special Elite"/>
                <a:sym typeface="Special Elite"/>
              </a:rPr>
              <a:t>POLIO</a:t>
            </a:r>
            <a:endParaRPr sz="6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251" y="2"/>
            <a:ext cx="1657525" cy="14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6825"/>
            <a:ext cx="7757779" cy="36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ctrTitle"/>
          </p:nvPr>
        </p:nvSpPr>
        <p:spPr>
          <a:xfrm>
            <a:off x="0" y="0"/>
            <a:ext cx="6219900" cy="12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Special Elite"/>
                <a:ea typeface="Special Elite"/>
                <a:cs typeface="Special Elite"/>
                <a:sym typeface="Special Elite"/>
              </a:rPr>
              <a:t>Pakistan</a:t>
            </a:r>
            <a:endParaRPr sz="6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6100" y="4800400"/>
            <a:ext cx="9144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https://www.ncbi.nlm.nih.gov/pmc/articles/PMC5467805/</a:t>
            </a:r>
            <a:endParaRPr sz="10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ctrTitle"/>
          </p:nvPr>
        </p:nvSpPr>
        <p:spPr>
          <a:xfrm>
            <a:off x="125" y="0"/>
            <a:ext cx="9144000" cy="11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Special Elite"/>
                <a:ea typeface="Special Elite"/>
                <a:cs typeface="Special Elite"/>
                <a:sym typeface="Special Elite"/>
              </a:rPr>
              <a:t>COVID-19</a:t>
            </a:r>
            <a:endParaRPr sz="660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476" y="2"/>
            <a:ext cx="1657525" cy="14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2056" l="0" r="0" t="0"/>
          <a:stretch/>
        </p:blipFill>
        <p:spPr>
          <a:xfrm>
            <a:off x="2511100" y="1151750"/>
            <a:ext cx="4965325" cy="39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075" y="1344983"/>
            <a:ext cx="753022" cy="31963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667825" y="953000"/>
            <a:ext cx="4790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https://covid19.healthdata.org/united-states-of-america</a:t>
            </a:r>
            <a:endParaRPr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